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0" r:id="rId2"/>
    <p:sldId id="531" r:id="rId3"/>
    <p:sldId id="546" r:id="rId4"/>
    <p:sldId id="547" r:id="rId5"/>
    <p:sldId id="533" r:id="rId6"/>
    <p:sldId id="530" r:id="rId7"/>
    <p:sldId id="534" r:id="rId8"/>
    <p:sldId id="532" r:id="rId9"/>
    <p:sldId id="537" r:id="rId10"/>
    <p:sldId id="536" r:id="rId11"/>
    <p:sldId id="535" r:id="rId12"/>
    <p:sldId id="538" r:id="rId13"/>
    <p:sldId id="540" r:id="rId14"/>
    <p:sldId id="541" r:id="rId15"/>
    <p:sldId id="542" r:id="rId16"/>
    <p:sldId id="539" r:id="rId17"/>
    <p:sldId id="544" r:id="rId18"/>
    <p:sldId id="543" r:id="rId19"/>
    <p:sldId id="545" r:id="rId20"/>
    <p:sldId id="529" r:id="rId21"/>
  </p:sldIdLst>
  <p:sldSz cx="12188825" cy="6858000"/>
  <p:notesSz cx="7010400" cy="9296400"/>
  <p:embeddedFontLst>
    <p:embeddedFont>
      <p:font typeface="AU Passata" panose="020B0503030502030804" pitchFamily="34" charset="0"/>
      <p:regular r:id="rId24"/>
      <p:bold r:id="rId25"/>
    </p:embeddedFont>
    <p:embeddedFont>
      <p:font typeface="AU Passata Light" panose="020B0303030902030804" pitchFamily="34" charset="0"/>
      <p:regular r:id="rId26"/>
      <p:bold r:id="rId27"/>
    </p:embeddedFont>
    <p:embeddedFont>
      <p:font typeface="AU Peto" panose="040C0B07020602020301" pitchFamily="82" charset="0"/>
      <p:regular r:id="rId28"/>
      <p:bold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5049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3457" autoAdjust="0"/>
  </p:normalViewPr>
  <p:slideViewPr>
    <p:cSldViewPr snapToObjects="1" showGuides="1">
      <p:cViewPr varScale="1">
        <p:scale>
          <a:sx n="124" d="100"/>
          <a:sy n="124" d="100"/>
        </p:scale>
        <p:origin x="63" y="17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92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23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65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80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STTBML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AUGUST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AUGUST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ASSOCIATE 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STTBML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26/11/2024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1196752"/>
            <a:ext cx="4848626" cy="2727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450" y="3501008"/>
            <a:ext cx="4840625" cy="2722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16" y="228627"/>
            <a:ext cx="5096654" cy="2866868"/>
          </a:xfrm>
          <a:prstGeom prst="rect">
            <a:avLst/>
          </a:prstGeom>
        </p:spPr>
      </p:pic>
      <p:pic>
        <p:nvPicPr>
          <p:cNvPr id="7" name="Picture 4" descr="Related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5"/>
          <a:stretch/>
        </p:blipFill>
        <p:spPr bwMode="auto">
          <a:xfrm>
            <a:off x="0" y="4166032"/>
            <a:ext cx="5976664" cy="16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99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2300287"/>
            <a:ext cx="11782425" cy="2257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439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3" y="1149604"/>
            <a:ext cx="3924244" cy="2207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620" y="476672"/>
            <a:ext cx="3752826" cy="5315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212" y="4077072"/>
            <a:ext cx="3480473" cy="19577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/>
          <a:stretch/>
        </p:blipFill>
        <p:spPr>
          <a:xfrm>
            <a:off x="621804" y="3451294"/>
            <a:ext cx="3672408" cy="27263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43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39482"/>
            <a:ext cx="4072540" cy="2290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3684304"/>
            <a:ext cx="4020096" cy="2261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344" y="993209"/>
            <a:ext cx="4608512" cy="2592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968" y="3684304"/>
            <a:ext cx="4392488" cy="247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13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218434"/>
            <a:ext cx="4569964" cy="25706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35" y="1181612"/>
            <a:ext cx="4352485" cy="2448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00" y="3717032"/>
            <a:ext cx="4224471" cy="23762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96" y="3988687"/>
            <a:ext cx="5590955" cy="2016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464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1" y="1178476"/>
            <a:ext cx="4176464" cy="2349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05" y="3573016"/>
            <a:ext cx="4265971" cy="2399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10691"/>
          <a:stretch/>
        </p:blipFill>
        <p:spPr>
          <a:xfrm>
            <a:off x="6471202" y="3356992"/>
            <a:ext cx="4609011" cy="2902921"/>
          </a:xfrm>
          <a:prstGeom prst="rect">
            <a:avLst/>
          </a:prstGeom>
        </p:spPr>
      </p:pic>
      <p:pic>
        <p:nvPicPr>
          <p:cNvPr id="8" name="Picture 2" descr="CLEVER adversarial attack Figure 1">
            <a:extLst>
              <a:ext uri="{FF2B5EF4-FFF2-40B4-BE49-F238E27FC236}">
                <a16:creationId xmlns:a16="http://schemas.microsoft.com/office/drawing/2014/main" id="{3B3E5060-C285-4C39-B9B9-EC6314487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8" y="620688"/>
            <a:ext cx="4484548" cy="25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276" y="4221088"/>
            <a:ext cx="3168352" cy="138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152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9" y="2243137"/>
            <a:ext cx="10487025" cy="2371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895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3" y="1196752"/>
            <a:ext cx="4736526" cy="2664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556" y="94078"/>
            <a:ext cx="3624494" cy="2038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6" y="2132856"/>
            <a:ext cx="3702062" cy="208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772" y="4221088"/>
            <a:ext cx="3702062" cy="2082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12" y="4005064"/>
            <a:ext cx="3432467" cy="1930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r="16314"/>
          <a:stretch/>
        </p:blipFill>
        <p:spPr>
          <a:xfrm>
            <a:off x="4438229" y="4206803"/>
            <a:ext cx="2736304" cy="18593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712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1" y="1268761"/>
            <a:ext cx="4320479" cy="2430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1" y="3801284"/>
            <a:ext cx="4248471" cy="2389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276" y="1250733"/>
            <a:ext cx="3192441" cy="179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8668" y="1268761"/>
            <a:ext cx="3336457" cy="1876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310" y="3425519"/>
            <a:ext cx="4872715" cy="2740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814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5" y="1196753"/>
            <a:ext cx="4320480" cy="243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08" y="3804491"/>
            <a:ext cx="3888431" cy="2187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682" y="476589"/>
            <a:ext cx="4456583" cy="2506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597" y="1196753"/>
            <a:ext cx="2304256" cy="2456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954" y="4137619"/>
            <a:ext cx="3328370" cy="187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0339" y="3204710"/>
            <a:ext cx="4402914" cy="2476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592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1377888" y="2420888"/>
            <a:ext cx="9433048" cy="2742289"/>
          </a:xfrm>
        </p:spPr>
        <p:txBody>
          <a:bodyPr/>
          <a:lstStyle/>
          <a:p>
            <a:pPr algn="ctr"/>
            <a:r>
              <a:rPr lang="en-US" altLang="en-US" dirty="0">
                <a:latin typeface="+mj-lt"/>
              </a:rPr>
              <a:t>EXAM FORMAT</a:t>
            </a:r>
            <a:br>
              <a:rPr lang="en-US" altLang="en-US" dirty="0">
                <a:latin typeface="+mj-lt"/>
              </a:rPr>
            </a:br>
            <a:r>
              <a:rPr lang="en-US" altLang="en-US" sz="1800" dirty="0">
                <a:latin typeface="+mj-lt"/>
              </a:rPr>
              <a:t>and</a:t>
            </a:r>
            <a:br>
              <a:rPr lang="en-US" altLang="en-US" dirty="0">
                <a:latin typeface="+mj-lt"/>
              </a:rPr>
            </a:br>
            <a:r>
              <a:rPr lang="en-US" altLang="en-US" dirty="0">
                <a:latin typeface="+mj-lt"/>
              </a:rPr>
              <a:t>OUTLINE OF </a:t>
            </a:r>
            <a:br>
              <a:rPr lang="en-US" altLang="en-US" dirty="0">
                <a:latin typeface="+mj-lt"/>
              </a:rPr>
            </a:br>
            <a:r>
              <a:rPr lang="en-US" altLang="en-US" dirty="0">
                <a:latin typeface="+mj-lt"/>
              </a:rPr>
              <a:t>COURSE CONTENT</a:t>
            </a:r>
            <a:endParaRPr lang="en-GB" b="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785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9524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CENSOR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868" y="5227564"/>
            <a:ext cx="107291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1" dirty="0"/>
              <a:t>Carsten </a:t>
            </a:r>
            <a:r>
              <a:rPr lang="da-DK" sz="1400" b="1" dirty="0" err="1"/>
              <a:t>Eie</a:t>
            </a:r>
            <a:r>
              <a:rPr lang="da-DK" sz="1400" b="1" dirty="0"/>
              <a:t> Frigaard: </a:t>
            </a:r>
            <a:r>
              <a:rPr lang="da-DK" sz="1400" dirty="0"/>
              <a:t>https://pure.au.dk/portal/da/persons/carsten-eie-frigaard(38dc5072-5d5d-4bc0-9ddb-550674b8c14f).html</a:t>
            </a:r>
          </a:p>
        </p:txBody>
      </p:sp>
      <p:pic>
        <p:nvPicPr>
          <p:cNvPr id="8" name="videoplayback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8188" y="1268760"/>
            <a:ext cx="4442024" cy="33315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407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27" y="1196752"/>
            <a:ext cx="10851386" cy="4521366"/>
          </a:xfrm>
        </p:spPr>
        <p:txBody>
          <a:bodyPr/>
          <a:lstStyle/>
          <a:p>
            <a:r>
              <a:rPr lang="en-US" sz="1600" b="1" dirty="0"/>
              <a:t>Format: </a:t>
            </a:r>
            <a:r>
              <a:rPr lang="en-US" sz="1600" dirty="0"/>
              <a:t>~20min pitch as a group + ~30min questions as a group. </a:t>
            </a:r>
          </a:p>
          <a:p>
            <a:r>
              <a:rPr lang="en-US" sz="1600" dirty="0"/>
              <a:t>Grade based on group pitch and individual questions.</a:t>
            </a:r>
          </a:p>
          <a:p>
            <a:endParaRPr lang="en-US" sz="800" dirty="0"/>
          </a:p>
          <a:p>
            <a:r>
              <a:rPr lang="en-US" sz="1600" b="1" dirty="0"/>
              <a:t>Pitch: </a:t>
            </a:r>
          </a:p>
          <a:p>
            <a:r>
              <a:rPr lang="en-US" sz="1600" dirty="0"/>
              <a:t>Builds on previous two pitches, but starts from the beginning.</a:t>
            </a:r>
          </a:p>
          <a:p>
            <a:r>
              <a:rPr lang="en-US" sz="1600" dirty="0"/>
              <a:t>Tell a coherent story, with motivation for each step.</a:t>
            </a:r>
          </a:p>
          <a:p>
            <a:r>
              <a:rPr lang="en-US" sz="1600" dirty="0"/>
              <a:t>Introduction and background, why is it interesting, what are the perspectives?</a:t>
            </a:r>
          </a:p>
          <a:p>
            <a:r>
              <a:rPr lang="en-US" sz="1600" dirty="0"/>
              <a:t>End-2-End machine learning project, as many steps as relevant.</a:t>
            </a:r>
          </a:p>
          <a:p>
            <a:r>
              <a:rPr lang="en-US" sz="1600" dirty="0"/>
              <a:t>What did you do, and why? Motivate choices, e.g. “we observed ‘this’ when we tried ‘that’, so then we tried ‘this’ because we hypothesized ‘that’..”</a:t>
            </a:r>
          </a:p>
          <a:p>
            <a:r>
              <a:rPr lang="en-US" sz="1600" dirty="0"/>
              <a:t>Results and perspectives – what could you do in the future, what could you have done instead.</a:t>
            </a:r>
          </a:p>
          <a:p>
            <a:endParaRPr lang="en-US" sz="1000" b="1" dirty="0"/>
          </a:p>
          <a:p>
            <a:r>
              <a:rPr lang="en-US" sz="1600" b="1" dirty="0"/>
              <a:t>Questions:</a:t>
            </a:r>
          </a:p>
          <a:p>
            <a:r>
              <a:rPr lang="en-US" sz="1600" dirty="0"/>
              <a:t>Initially open questions about the project, you decide who answers – if each of you don’t answer roughly the same number of questions we will point out who we want to answer.</a:t>
            </a:r>
          </a:p>
          <a:p>
            <a:r>
              <a:rPr lang="en-US" sz="1600" dirty="0"/>
              <a:t>Questions about other parts of the course that have not been covered already.</a:t>
            </a:r>
          </a:p>
          <a:p>
            <a:endParaRPr lang="en-US" sz="1600" b="1" dirty="0"/>
          </a:p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7822602" y="476672"/>
            <a:ext cx="3888434" cy="1871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>
                <a:latin typeface="+mn-lt"/>
              </a:rPr>
              <a:t>Deliverables:</a:t>
            </a:r>
          </a:p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Email me presentation/pitch slides and if possible code (not data unless small) before the exam.</a:t>
            </a:r>
          </a:p>
          <a:p>
            <a:pPr>
              <a:lnSpc>
                <a:spcPct val="95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Optional:</a:t>
            </a:r>
          </a:p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Email me written text to prepare examiner/censor a week before exam.</a:t>
            </a:r>
            <a:endParaRPr lang="da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47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916" y="1363282"/>
            <a:ext cx="10282821" cy="5494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48" y="1174269"/>
            <a:ext cx="1368152" cy="5014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996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40564"/>
          <a:stretch/>
        </p:blipFill>
        <p:spPr>
          <a:xfrm>
            <a:off x="261764" y="4005064"/>
            <a:ext cx="6064215" cy="93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766" y="692696"/>
            <a:ext cx="6950750" cy="39097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68" y="1196752"/>
            <a:ext cx="4712611" cy="2650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636" y="4725144"/>
            <a:ext cx="2592288" cy="1941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924" y="5157192"/>
            <a:ext cx="4044183" cy="12486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534572" y="1242632"/>
            <a:ext cx="4032448" cy="288032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4572" y="1436234"/>
            <a:ext cx="4149973" cy="27029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937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70569"/>
          <a:stretch/>
        </p:blipFill>
        <p:spPr>
          <a:xfrm>
            <a:off x="7186606" y="1052737"/>
            <a:ext cx="4176464" cy="15121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86" y="1196752"/>
            <a:ext cx="4503822" cy="2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85" y="764704"/>
            <a:ext cx="2854371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64" y="4005064"/>
            <a:ext cx="3493803" cy="2046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03" y="4365104"/>
            <a:ext cx="3437479" cy="1583760"/>
          </a:xfrm>
          <a:prstGeom prst="rect">
            <a:avLst/>
          </a:prstGeom>
        </p:spPr>
      </p:pic>
      <p:pic>
        <p:nvPicPr>
          <p:cNvPr id="1026" name="Picture 2" descr="https://media.discordapp.net/attachments/749588355506765857/753163960836161566/STTMALST-BRAINSTORM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16" y="2824034"/>
            <a:ext cx="5112568" cy="262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104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239759"/>
            <a:ext cx="4176464" cy="23492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24" y="89193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416" y="4797152"/>
            <a:ext cx="3835644" cy="1812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88" y="3717032"/>
            <a:ext cx="4752528" cy="2435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316" y="4394203"/>
            <a:ext cx="2448272" cy="16857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639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STTBML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1268760"/>
            <a:ext cx="4968552" cy="2794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4221088"/>
            <a:ext cx="4464496" cy="2511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81" y="1275224"/>
            <a:ext cx="5008391" cy="2817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468" y="4509120"/>
            <a:ext cx="3955554" cy="12976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08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Custom</PresentationFormat>
  <Paragraphs>44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AU Passata Light</vt:lpstr>
      <vt:lpstr>AU Peto</vt:lpstr>
      <vt:lpstr>AU Passata</vt:lpstr>
      <vt:lpstr>Georgia</vt:lpstr>
      <vt:lpstr>Calibri</vt:lpstr>
      <vt:lpstr>Arial</vt:lpstr>
      <vt:lpstr>AU 16:9</vt:lpstr>
      <vt:lpstr>PowerPoint Presentation</vt:lpstr>
      <vt:lpstr>EXAM FORMAT and OUTLINE OF  COURSE CONTENT</vt:lpstr>
      <vt:lpstr>CENSOR</vt:lpstr>
      <vt:lpstr>EXAM </vt:lpstr>
      <vt:lpstr>MACHINE LEARNING for Health tech</vt:lpstr>
      <vt:lpstr>STTBML CONTENT</vt:lpstr>
      <vt:lpstr>STTBML CONTENT</vt:lpstr>
      <vt:lpstr>STTBML CONTENT</vt:lpstr>
      <vt:lpstr>STTBML CONTENT</vt:lpstr>
      <vt:lpstr>STTBML CONTENT</vt:lpstr>
      <vt:lpstr>STTBML CONTENT</vt:lpstr>
      <vt:lpstr>STTBML CONTENT</vt:lpstr>
      <vt:lpstr>STTBML CONTENT</vt:lpstr>
      <vt:lpstr>STTBML CONTENT</vt:lpstr>
      <vt:lpstr>STTBML CONTENT</vt:lpstr>
      <vt:lpstr>STTBML CONTENT</vt:lpstr>
      <vt:lpstr>STTBML CONTENT</vt:lpstr>
      <vt:lpstr>STTBML CONTENT</vt:lpstr>
      <vt:lpstr>STTBML CONTENT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2024-11-26T12:18:13Z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